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63" r:id="rId5"/>
    <p:sldId id="260" r:id="rId6"/>
    <p:sldId id="261" r:id="rId7"/>
    <p:sldId id="264" r:id="rId8"/>
    <p:sldId id="284" r:id="rId9"/>
    <p:sldId id="310" r:id="rId10"/>
    <p:sldId id="281" r:id="rId11"/>
    <p:sldId id="262" r:id="rId12"/>
    <p:sldId id="280" r:id="rId13"/>
    <p:sldId id="309" r:id="rId14"/>
    <p:sldId id="282" r:id="rId15"/>
    <p:sldId id="283" r:id="rId16"/>
    <p:sldId id="265" r:id="rId17"/>
    <p:sldId id="267" r:id="rId18"/>
    <p:sldId id="268" r:id="rId19"/>
    <p:sldId id="266" r:id="rId20"/>
    <p:sldId id="269" r:id="rId21"/>
    <p:sldId id="277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8" r:id="rId30"/>
    <p:sldId id="279" r:id="rId31"/>
    <p:sldId id="285" r:id="rId32"/>
    <p:sldId id="286" r:id="rId33"/>
    <p:sldId id="287" r:id="rId34"/>
    <p:sldId id="288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>
        <p:scale>
          <a:sx n="120" d="100"/>
          <a:sy n="120" d="100"/>
        </p:scale>
        <p:origin x="-15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0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0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4.png"/><Relationship Id="rId18" Type="http://schemas.openxmlformats.org/officeDocument/2006/relationships/image" Target="../media/image3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692398" y="3627196"/>
            <a:ext cx="6815669" cy="1515533"/>
          </a:xfrm>
        </p:spPr>
        <p:txBody>
          <a:bodyPr/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Пользователи. Пользовательские требования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71778" y="1793512"/>
            <a:ext cx="4495800" cy="4041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Идентификатор</a:t>
            </a:r>
            <a:endParaRPr lang="ru-RU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Название</a:t>
            </a:r>
            <a:endParaRPr lang="ru-RU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Автор</a:t>
            </a:r>
            <a:endParaRPr lang="ru-RU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Дата создания </a:t>
            </a:r>
            <a:endParaRPr lang="ru-RU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Дата последнего обновления</a:t>
            </a:r>
            <a:endParaRPr lang="ru-RU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Приоритет</a:t>
            </a:r>
            <a:endParaRPr lang="ru-RU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Действующие лица</a:t>
            </a:r>
            <a:endParaRPr lang="ru-RU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Частота использования</a:t>
            </a:r>
            <a:endParaRPr lang="ru-RU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Краткое </a:t>
            </a:r>
            <a:r>
              <a:rPr lang="ru-RU" sz="2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описание</a:t>
            </a:r>
            <a:endParaRPr lang="ru-RU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096000" y="1595925"/>
            <a:ext cx="6096000" cy="403168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Предварительные условия</a:t>
            </a:r>
            <a:endParaRPr lang="ru-RU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Выходные условия</a:t>
            </a:r>
            <a:endParaRPr lang="ru-RU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Нормальный поток</a:t>
            </a:r>
            <a:endParaRPr lang="ru-RU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Альтернативные направления</a:t>
            </a:r>
            <a:endParaRPr lang="ru-RU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Исключения</a:t>
            </a:r>
            <a:endParaRPr lang="ru-RU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Бизнес-правила</a:t>
            </a:r>
            <a:endParaRPr lang="ru-RU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Специальные требования</a:t>
            </a:r>
            <a:endParaRPr lang="ru-RU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Допущения</a:t>
            </a:r>
            <a:endParaRPr lang="ru-RU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Точки расширения</a:t>
            </a:r>
            <a:endParaRPr lang="ru-RU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Замечания и вопросы</a:t>
            </a:r>
            <a:endParaRPr lang="ru-RU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0728" y="696191"/>
            <a:ext cx="10903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ru-RU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Формирование описания ВИ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0728" y="696191"/>
            <a:ext cx="1090396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Activity Diagram </a:t>
            </a:r>
            <a:r>
              <a:rPr lang="ru-RU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для описания ВИ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 descr="Подбор услуги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24649" y="1209349"/>
            <a:ext cx="4678354" cy="49772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Светофор – Бесплатные иконки: транспорт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993" y="1513114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0728" y="589100"/>
            <a:ext cx="1090396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  <a:t>Точка зрения (ракурс)</a:t>
            </a: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88318" y="2349865"/>
            <a:ext cx="81832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Донорский светофор: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Tx/>
              <a:buChar char="-"/>
            </a:pPr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Сдающий кровь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Tx/>
              <a:buChar char="-"/>
            </a:pPr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Врач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Tx/>
              <a:buChar char="-"/>
            </a:pPr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Пациент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igabar.ru/wp-content/uploads/2019/09/orig.jpg"/>
          <p:cNvPicPr>
            <a:picLocks noChangeAspect="1" noChangeArrowheads="1"/>
          </p:cNvPicPr>
          <p:nvPr/>
        </p:nvPicPr>
        <p:blipFill>
          <a:blip r:embed="rId1"/>
          <a:srcRect t="37622" b="34919"/>
          <a:stretch>
            <a:fillRect/>
          </a:stretch>
        </p:blipFill>
        <p:spPr bwMode="auto">
          <a:xfrm>
            <a:off x="847958" y="834365"/>
            <a:ext cx="5459998" cy="1499286"/>
          </a:xfrm>
          <a:prstGeom prst="rect">
            <a:avLst/>
          </a:prstGeom>
          <a:noFill/>
        </p:spPr>
      </p:pic>
      <p:pic>
        <p:nvPicPr>
          <p:cNvPr id="1028" name="Picture 4" descr="https://soft-ok.net/uploads/posts/2015-06/1433581658_skyscanner-3-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24289" y="700947"/>
            <a:ext cx="2149344" cy="2149345"/>
          </a:xfrm>
          <a:prstGeom prst="rect">
            <a:avLst/>
          </a:prstGeom>
          <a:noFill/>
        </p:spPr>
      </p:pic>
      <p:pic>
        <p:nvPicPr>
          <p:cNvPr id="1030" name="Picture 6" descr="https://www.accountdl.com/wp-content/uploads/2018/06/expedia-logo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1375" y="3848991"/>
            <a:ext cx="3101975" cy="2313684"/>
          </a:xfrm>
          <a:prstGeom prst="rect">
            <a:avLst/>
          </a:prstGeom>
          <a:noFill/>
        </p:spPr>
      </p:pic>
      <p:pic>
        <p:nvPicPr>
          <p:cNvPr id="1032" name="Picture 8" descr="https://aeronautica.online/wp-content/uploads/2019/08/Smartavia-logo-1920x600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70375" y="3936603"/>
            <a:ext cx="7245350" cy="2264172"/>
          </a:xfrm>
          <a:prstGeom prst="rect">
            <a:avLst/>
          </a:prstGeom>
          <a:noFill/>
        </p:spPr>
      </p:pic>
      <p:pic>
        <p:nvPicPr>
          <p:cNvPr id="1034" name="Picture 10" descr="https://www.tripbeam.com/wp-content/uploads/2018/07/Lufthansa-Airlin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84825" y="1876425"/>
            <a:ext cx="3016250" cy="24331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87400" y="622300"/>
            <a:ext cx="10617200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Характеристика действующего лица:</a:t>
            </a:r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авиаперелёты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выполняет редко</a:t>
            </a:r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поездки - увидеться с родственниками, друзьями. Гостиница не требуется</a:t>
            </a:r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перелёт выполняется в компании клиент +1 взрослый</a:t>
            </a:r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желание купить авиабилет только в одну сторону и без пересадок</a:t>
            </a:r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цена билетов не имеет значения</a:t>
            </a:r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предпочтительно, чтобы время вылета было утром или днем</a:t>
            </a:r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даты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авиаперелета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могут варьироваться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плюс\минус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двое суток</a:t>
            </a:r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опытный пользователь ПК</a:t>
            </a:r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рассчитывает, что поиск и покупка билетов займет по времени не более 30 минут</a:t>
            </a:r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 является участником бонусных программ</a:t>
            </a:r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предпочтительна оплата авиабилетов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онлайн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банковской картой</a:t>
            </a:r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риск возникновения потребности возврата авиабилетов минимален</a:t>
            </a:r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4"/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Сценарий:</a:t>
            </a:r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71700" lvl="4" indent="-342900">
              <a:buFont typeface="+mj-lt"/>
              <a:buAutoNum type="arabicPeriod"/>
            </a:pP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 открывает сайт</a:t>
            </a:r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71700" lvl="4" indent="-342900">
              <a:buFont typeface="+mj-lt"/>
              <a:buAutoNum type="arabicPeriod"/>
            </a:pP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 выбирает точку «Откуда» и точку «Куда»</a:t>
            </a:r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71700" lvl="4" indent="-342900">
              <a:buFont typeface="+mj-lt"/>
              <a:buAutoNum type="arabicPeriod"/>
            </a:pP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 выбирает дату вылета</a:t>
            </a:r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71700" lvl="4" indent="-342900">
              <a:buFont typeface="+mj-lt"/>
              <a:buAutoNum type="arabicPeriod"/>
            </a:pP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 указывает количество пассажиров</a:t>
            </a:r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71700" lvl="4" indent="-342900">
              <a:buFont typeface="+mj-lt"/>
              <a:buAutoNum type="arabicPeriod"/>
            </a:pP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 просматривает варианты поиска с учетом предпочтений (прямой рейса, время вылета)</a:t>
            </a:r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71700" lvl="4" indent="-342900">
              <a:buFont typeface="+mj-lt"/>
              <a:buAutoNum type="arabicPeriod"/>
            </a:pP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 посматривает варианты поиска с учетом предпочтений на даты, ближайшие к выбранной дате вылета</a:t>
            </a:r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71700" lvl="4" indent="-342900">
              <a:buFont typeface="+mj-lt"/>
              <a:buAutoNum type="arabicPeriod"/>
            </a:pP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 выбирает рейс</a:t>
            </a:r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71700" lvl="4" indent="-342900">
              <a:buFont typeface="+mj-lt"/>
              <a:buAutoNum type="arabicPeriod"/>
            </a:pP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 заполняет данные по пассажирам</a:t>
            </a:r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71700" lvl="4" indent="-342900">
              <a:buFont typeface="+mj-lt"/>
              <a:buAutoNum type="arabicPeriod"/>
            </a:pP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 проверяет данные заказа</a:t>
            </a:r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71700" lvl="4" indent="-342900">
              <a:buFont typeface="+mj-lt"/>
              <a:buAutoNum type="arabicPeriod"/>
            </a:pP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Конец сценария (выбор способа оплаты и работу платежного сервиса не рассматриваем)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52" y="757968"/>
            <a:ext cx="7487695" cy="193384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52" y="2811342"/>
            <a:ext cx="10058400" cy="31571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75345" y="841375"/>
            <a:ext cx="2953385" cy="17805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ru-RU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Ввод исходных данных поиска</a:t>
            </a:r>
            <a:endParaRPr lang="ru-RU" sz="3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639" y="764725"/>
            <a:ext cx="8678486" cy="437258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22" y="3958212"/>
            <a:ext cx="3838051" cy="21974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44" y="2263345"/>
            <a:ext cx="10058400" cy="1979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02" y="720961"/>
            <a:ext cx="6391589" cy="292544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2261291"/>
            <a:ext cx="7109236" cy="38979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1680" y="537845"/>
            <a:ext cx="4667250" cy="31432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ru-RU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Просмотр и сравнение вариантов, использование </a:t>
            </a:r>
            <a:endParaRPr lang="ru-RU" sz="3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доп  опций</a:t>
            </a:r>
            <a:endParaRPr lang="ru-RU" sz="3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863" y="992837"/>
            <a:ext cx="7335274" cy="51632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4294967295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399" y="967654"/>
            <a:ext cx="7419109" cy="5027866"/>
          </a:xfrm>
        </p:spPr>
      </p:pic>
      <p:sp>
        <p:nvSpPr>
          <p:cNvPr id="6" name="Скругленный прямоугольник 5"/>
          <p:cNvSpPr/>
          <p:nvPr/>
        </p:nvSpPr>
        <p:spPr>
          <a:xfrm>
            <a:off x="2057398" y="820882"/>
            <a:ext cx="3522519" cy="1558636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198" y="743714"/>
            <a:ext cx="5822411" cy="52804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18" y="674634"/>
            <a:ext cx="4994300" cy="2838924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164" y="1686005"/>
            <a:ext cx="7850500" cy="45107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979" y="750258"/>
            <a:ext cx="8291284" cy="53171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125" y="1304628"/>
            <a:ext cx="9497750" cy="42487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730" y="818785"/>
            <a:ext cx="9602540" cy="52204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4238" y="623454"/>
            <a:ext cx="309649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Выбрать рейс и заполнить контактную </a:t>
            </a:r>
            <a:r>
              <a:rPr lang="ru-RU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форму</a:t>
            </a:r>
            <a:endParaRPr lang="ru-RU" sz="3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297" y="1483883"/>
            <a:ext cx="8074628" cy="45116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41" y="651325"/>
            <a:ext cx="5803359" cy="55317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555" y="2082769"/>
            <a:ext cx="8621328" cy="2505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11" y="675210"/>
            <a:ext cx="4904743" cy="5455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870" y="651439"/>
            <a:ext cx="5601621" cy="55719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1215" y="873125"/>
            <a:ext cx="298259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Vision</a:t>
            </a:r>
            <a:endParaRPr lang="en-US" sz="4400" b="1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ru-RU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Видение</a:t>
            </a: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73855" y="914400"/>
            <a:ext cx="413385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Search</a:t>
            </a:r>
            <a:endParaRPr lang="ru-RU" sz="4000" b="1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(Поиск </a:t>
            </a:r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действующих лиц и вариантов </a:t>
            </a:r>
            <a:r>
              <a:rPr lang="ru-RU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использования (ВИ))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215" y="3251200"/>
            <a:ext cx="334327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Glossary</a:t>
            </a:r>
            <a:endParaRPr lang="en-US" sz="4400" b="1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ru-RU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Глоссарий</a:t>
            </a: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91556" y="914401"/>
            <a:ext cx="364028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Use Cases</a:t>
            </a:r>
            <a:endParaRPr lang="ru-RU" sz="4000" b="1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(Краткое описание ВИ)</a:t>
            </a:r>
            <a:endParaRPr lang="ru-RU" sz="4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0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Essential</a:t>
            </a:r>
            <a:endParaRPr lang="en-US" sz="4000" b="1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ru-RU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Полное описание ключевых ВИ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Стрелка вправо 5"/>
          <p:cNvSpPr/>
          <p:nvPr/>
        </p:nvSpPr>
        <p:spPr>
          <a:xfrm>
            <a:off x="2573481" y="1190867"/>
            <a:ext cx="1600200" cy="30542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Стрелка вправо 6"/>
          <p:cNvSpPr/>
          <p:nvPr/>
        </p:nvSpPr>
        <p:spPr>
          <a:xfrm>
            <a:off x="5915890" y="1159694"/>
            <a:ext cx="1600200" cy="30542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painty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5472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painty2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5390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painty3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227859"/>
            <a:ext cx="11887200" cy="64099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painty2-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869" y="492125"/>
            <a:ext cx="11824681" cy="584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728" y="696191"/>
            <a:ext cx="10903963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1) </a:t>
            </a:r>
            <a:r>
              <a:rPr lang="ru-RU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Первая версия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Use Case Diagram </a:t>
            </a:r>
            <a:r>
              <a:rPr lang="ru-RU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на основании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Vision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 descr="Варианты использования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3687" y="1511844"/>
            <a:ext cx="5751588" cy="45262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0728" y="696191"/>
            <a:ext cx="1090396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ru-RU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Описание действующих лиц: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4105" y="1518920"/>
            <a:ext cx="10278110" cy="46177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ru-RU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Классификация пользователей по выбранным критериям</a:t>
            </a:r>
            <a:endParaRPr lang="ru-RU" sz="3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ru-RU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Характеристика классов и отдельных лиц в каждом классе по ряду признаков</a:t>
            </a:r>
            <a:endParaRPr lang="ru-RU" sz="3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ru-RU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Формулировка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пользовательских историй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User Stories</a:t>
            </a:r>
            <a:endParaRPr lang="ru-RU" sz="3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ru-RU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Сбор и проведение анализа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User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Stories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123211" y="3660647"/>
            <a:ext cx="4890654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Как, </a:t>
            </a:r>
            <a:endParaRPr lang="ru-RU" sz="2400" b="1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&lt;роль/персонаж пользователя&gt;, </a:t>
            </a:r>
            <a:endParaRPr lang="ru-RU" sz="2400" b="1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я </a:t>
            </a:r>
            <a:r>
              <a:rPr lang="ru-RU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&lt;что-то хочу получить&gt;, </a:t>
            </a:r>
            <a:endParaRPr lang="ru-RU" sz="2400" b="1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ru-RU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с такой-то целью&gt; .</a:t>
            </a:r>
            <a:endParaRPr lang="ru-RU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373" y="5536738"/>
            <a:ext cx="10903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ru-RU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Корректировка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Use Case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Diagram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7371" y="3020612"/>
            <a:ext cx="10903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Пользовательская история</a:t>
            </a:r>
            <a:endParaRPr lang="ru-RU" sz="3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834747" y="3908966"/>
            <a:ext cx="2317171" cy="1200329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Пользователь</a:t>
            </a:r>
            <a:endParaRPr lang="ru-R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Действие</a:t>
            </a:r>
            <a:endParaRPr lang="ru-R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Ценность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7371" y="606779"/>
            <a:ext cx="10903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Категории пользователей</a:t>
            </a:r>
            <a:endParaRPr lang="ru-RU" sz="3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231103" y="1156466"/>
            <a:ext cx="1009649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180340" lvl="0" indent="-342900" algn="just"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40385" algn="l"/>
              </a:tabLst>
            </a:pPr>
            <a:r>
              <a:rPr lang="ru-RU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целевые \ второстепенные с точки зрения бизнес требований</a:t>
            </a:r>
            <a:endParaRPr lang="ru-RU" dirty="0" smtClean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marR="180340" lvl="0" indent="-342900" algn="just"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40385" algn="l"/>
              </a:tabLst>
            </a:pPr>
            <a:r>
              <a:rPr lang="ru-RU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по </a:t>
            </a:r>
            <a:r>
              <a:rPr lang="ru-RU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частоте использования продукта;</a:t>
            </a:r>
            <a:endParaRPr lang="ru-RU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marR="180340" lvl="0" indent="-342900" algn="just"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40385" algn="l"/>
              </a:tabLst>
            </a:pPr>
            <a:r>
              <a:rPr lang="ru-RU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по опыту в предметной области и опыту работы с компьютерными системами;</a:t>
            </a:r>
            <a:endParaRPr lang="ru-RU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marR="180340" lvl="0" indent="-342900" algn="just"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40385" algn="l"/>
              </a:tabLst>
            </a:pPr>
            <a:r>
              <a:rPr lang="ru-RU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по требуемой им функциональности;</a:t>
            </a:r>
            <a:endParaRPr lang="ru-RU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marR="180340" lvl="0" indent="-342900" algn="just"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40385" algn="l"/>
              </a:tabLst>
            </a:pPr>
            <a:r>
              <a:rPr lang="ru-RU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по задачам, которые им приходится выполнять;</a:t>
            </a:r>
            <a:endParaRPr lang="ru-RU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marR="180340" lvl="0" indent="-342900" algn="just"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40385" algn="l"/>
              </a:tabLst>
            </a:pPr>
            <a:r>
              <a:rPr lang="ru-RU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по правам доступа к системе (например, обычный пользователь, гость или администратор).</a:t>
            </a:r>
            <a:endParaRPr lang="ru-RU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Buz7aHkHJgoCJWa_emM66TxovfdYhrbm_d76aVNq30pA2qO2i1Q67UG7OHKPubw_jy7LLhMQGz5x73hhT39cDJIX.jpg"/>
          <p:cNvPicPr>
            <a:picLocks noChangeAspect="1"/>
          </p:cNvPicPr>
          <p:nvPr/>
        </p:nvPicPr>
        <p:blipFill>
          <a:blip r:embed="rId1"/>
          <a:srcRect l="11250" r="13646"/>
          <a:stretch>
            <a:fillRect/>
          </a:stretch>
        </p:blipFill>
        <p:spPr>
          <a:xfrm>
            <a:off x="1574800" y="1228218"/>
            <a:ext cx="9156700" cy="44269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IMG_20230119_143508_433"/>
          <p:cNvPicPr>
            <a:picLocks noChangeAspect="1"/>
          </p:cNvPicPr>
          <p:nvPr/>
        </p:nvPicPr>
        <p:blipFill>
          <a:blip r:embed="rId1"/>
          <a:srcRect t="15988"/>
          <a:stretch>
            <a:fillRect/>
          </a:stretch>
        </p:blipFill>
        <p:spPr>
          <a:xfrm>
            <a:off x="3220720" y="1013460"/>
            <a:ext cx="5751195" cy="48317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Классы пользователей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3902" y="1174381"/>
            <a:ext cx="6044196" cy="51023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0728" y="589100"/>
            <a:ext cx="1090396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Пример классификации пользователей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Натуральные материалы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2789</Words>
  <Application>WPS Presentation</Application>
  <PresentationFormat>Произвольный</PresentationFormat>
  <Paragraphs>114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5" baseType="lpstr">
      <vt:lpstr>Arial</vt:lpstr>
      <vt:lpstr>SimSun</vt:lpstr>
      <vt:lpstr>Wingdings</vt:lpstr>
      <vt:lpstr>Arial</vt:lpstr>
      <vt:lpstr>Symbol</vt:lpstr>
      <vt:lpstr>Times New Roman</vt:lpstr>
      <vt:lpstr>Calibri</vt:lpstr>
      <vt:lpstr>Garamond</vt:lpstr>
      <vt:lpstr>Segoe Print</vt:lpstr>
      <vt:lpstr>Microsoft YaHei</vt:lpstr>
      <vt:lpstr>Arial Unicode MS</vt:lpstr>
      <vt:lpstr>Натуральные материалы</vt:lpstr>
      <vt:lpstr>Пользователи. Пользовательские требования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Angel</dc:creator>
  <cp:lastModifiedBy>Angel</cp:lastModifiedBy>
  <cp:revision>35</cp:revision>
  <dcterms:created xsi:type="dcterms:W3CDTF">2019-09-20T08:14:00Z</dcterms:created>
  <dcterms:modified xsi:type="dcterms:W3CDTF">2024-10-14T11:30:45Z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355F90F845744F2397AAD32A34FA8D38_12</vt:lpwstr>
  </property>
  <property fmtid="{D5CDD505-2E9C-101B-9397-08002B2CF9AE}" pid="3" name="KSOProductBuildVer">
    <vt:lpwstr>1033-12.2.0.13472</vt:lpwstr>
  </property>
</Properties>
</file>